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30" r:id="rId10"/>
    <p:sldId id="329" r:id="rId11"/>
    <p:sldId id="328" r:id="rId12"/>
    <p:sldId id="327" r:id="rId13"/>
    <p:sldId id="326" r:id="rId14"/>
    <p:sldId id="325" r:id="rId15"/>
    <p:sldId id="324" r:id="rId16"/>
    <p:sldId id="323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7" r:id="rId59"/>
    <p:sldId id="268" r:id="rId60"/>
    <p:sldId id="269" r:id="rId61"/>
    <p:sldId id="270" r:id="rId62"/>
    <p:sldId id="271" r:id="rId63"/>
    <p:sldId id="272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6" r:id="rId74"/>
    <p:sldId id="283" r:id="rId75"/>
    <p:sldId id="284" r:id="rId76"/>
    <p:sldId id="285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7" r:id="rId87"/>
    <p:sldId id="296" r:id="rId88"/>
    <p:sldId id="304" r:id="rId89"/>
    <p:sldId id="305" r:id="rId90"/>
    <p:sldId id="306" r:id="rId91"/>
    <p:sldId id="307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298" r:id="rId101"/>
    <p:sldId id="299" r:id="rId102"/>
    <p:sldId id="30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C9B43-6C86-4105-AE8A-26C6AC82A911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B555-7100-4285-9AD5-4C99DEA7EC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7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5B555-7100-4285-9AD5-4C99DEA7EC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461F-61FE-4D81-8611-0097AAEF7B68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E650-B1F9-41B7-A814-30DF5D824348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6AA3-ECFC-423D-9D1F-F2B307D4D685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5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6075-E8DF-4742-8C24-79E95A67D237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2289-7CF1-4619-A455-B0B4017B374E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DEA8-FDD0-47AB-9B1E-6412E7EC60D7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6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D6ED-9C9A-4467-8EC7-039C0829B3DE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1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30DE-6A64-4BEE-8EF3-DF084BEA05C1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CAAF-2F01-498F-89B0-DB7EA8EC2343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0F7E6-27E1-42EF-8BDB-5661503F4C2D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6676-04F5-493E-A02A-6B73A4AE7951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7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69F45-234F-4D98-8AAE-7ED1F80960E9}" type="datetime1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1CA95-E0BC-48B5-948A-ECC494EB4D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scipylib/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doc.python.org/2/library/datetime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to explore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3993925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show graphs within Python notebook include inline directive: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77533" y="4893603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357" y="4893603"/>
            <a:ext cx="10653925" cy="33855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inline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1089" y="1931399"/>
            <a:ext cx="8817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Seaborn</a:t>
            </a:r>
            <a:r>
              <a:rPr lang="en-US" sz="2400" dirty="0" smtClean="0"/>
              <a:t> package is built on </a:t>
            </a:r>
            <a:r>
              <a:rPr lang="en-US" sz="2400" dirty="0" err="1" smtClean="0"/>
              <a:t>matplotlib</a:t>
            </a:r>
            <a:r>
              <a:rPr lang="en-US" sz="2400" dirty="0" smtClean="0"/>
              <a:t> but provides </a:t>
            </a:r>
            <a:r>
              <a:rPr lang="en-US" sz="2400" dirty="0"/>
              <a:t>high level interface for drawing attractive statistical </a:t>
            </a:r>
            <a:r>
              <a:rPr lang="en-US" sz="2400" dirty="0" smtClean="0"/>
              <a:t>graphics, similar to ggplot2 library in R. It specifically targets statistical data visualization</a:t>
            </a:r>
            <a:endParaRPr lang="en-US" sz="2400" dirty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62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1089" y="1931399"/>
            <a:ext cx="881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00170"/>
              </p:ext>
            </p:extLst>
          </p:nvPr>
        </p:nvGraphicFramePr>
        <p:xfrm>
          <a:off x="838200" y="1690688"/>
          <a:ext cx="7730067" cy="445734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5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distplot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histogram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barplot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 of central tendency for a numeric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23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violinplot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similar to boxplot, also shows the probability density of the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8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jointplot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Scatterplot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regplot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 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8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pairplot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Pairplot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64">
                <a:tc>
                  <a:txBody>
                    <a:bodyPr/>
                    <a:lstStyle/>
                    <a:p>
                      <a:r>
                        <a:rPr lang="en-US" dirty="0" smtClean="0"/>
                        <a:t>boxplot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boxplot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16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swarmplot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scatterplot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16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factorplot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categorical 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4257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statistical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1089" y="1931399"/>
            <a:ext cx="881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1089" y="1534678"/>
            <a:ext cx="88179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tatsmodel</a:t>
            </a:r>
            <a:r>
              <a:rPr lang="en-US" dirty="0" smtClean="0"/>
              <a:t> and </a:t>
            </a:r>
            <a:r>
              <a:rPr lang="en-US" dirty="0" err="1" smtClean="0"/>
              <a:t>scikit</a:t>
            </a:r>
            <a:r>
              <a:rPr lang="en-US" dirty="0" smtClean="0"/>
              <a:t>-learn - both have a number of function for statistical analysis</a:t>
            </a:r>
          </a:p>
          <a:p>
            <a:endParaRPr lang="en-US" dirty="0"/>
          </a:p>
          <a:p>
            <a:r>
              <a:rPr lang="en-US" dirty="0" smtClean="0"/>
              <a:t>The first one is mostly used for regular analysis using R style formulas, while   </a:t>
            </a:r>
            <a:r>
              <a:rPr lang="en-US" dirty="0" err="1" smtClean="0"/>
              <a:t>scikit</a:t>
            </a:r>
            <a:r>
              <a:rPr lang="en-US" dirty="0" smtClean="0"/>
              <a:t>-learn is more tailored for Machine Learning.</a:t>
            </a:r>
          </a:p>
          <a:p>
            <a:endParaRPr lang="en-US" dirty="0" smtClean="0"/>
          </a:p>
          <a:p>
            <a:r>
              <a:rPr lang="en-US" dirty="0" err="1" smtClean="0"/>
              <a:t>statsmodels</a:t>
            </a:r>
            <a:r>
              <a:rPr lang="en-US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linear regressions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ANOVA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hypothesis </a:t>
            </a:r>
            <a:r>
              <a:rPr lang="en-US" dirty="0" err="1" smtClean="0"/>
              <a:t>testings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more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 smtClean="0"/>
              <a:t>scikit</a:t>
            </a:r>
            <a:r>
              <a:rPr lang="en-US" dirty="0" smtClean="0"/>
              <a:t>-learn: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kmeans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 vector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forests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more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See examples in the Tutorial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4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5125"/>
            <a:ext cx="10617200" cy="59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65125"/>
            <a:ext cx="10604500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365125"/>
            <a:ext cx="10506075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/>
              <a:t>Hypothesis</a:t>
            </a:r>
            <a:endParaRPr lang="en-IN" sz="5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504825"/>
            <a:ext cx="105060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3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65126"/>
            <a:ext cx="10610850" cy="59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029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25749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Visualisation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58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65125"/>
            <a:ext cx="10477500" cy="59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5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65125"/>
            <a:ext cx="105537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000"/>
            <a:ext cx="10515600" cy="6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9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0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1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65126"/>
            <a:ext cx="10601325" cy="58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365125"/>
            <a:ext cx="10491788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99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0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65126"/>
            <a:ext cx="10496550" cy="59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5125"/>
            <a:ext cx="10629900" cy="59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65126"/>
            <a:ext cx="10658475" cy="59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8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65125"/>
            <a:ext cx="10563225" cy="58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7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10639425" cy="58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365125"/>
            <a:ext cx="10648950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10639425" cy="58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4" y="365125"/>
            <a:ext cx="10487025" cy="59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65125"/>
            <a:ext cx="10601325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9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365126"/>
            <a:ext cx="10491788" cy="59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65126"/>
            <a:ext cx="10610850" cy="60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1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65125"/>
            <a:ext cx="10501313" cy="59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0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365125"/>
            <a:ext cx="10677525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3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2512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8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6"/>
            <a:ext cx="10601325" cy="59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43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365125"/>
            <a:ext cx="1054417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0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27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You……!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970201" y="1945315"/>
            <a:ext cx="5566841" cy="1325563"/>
          </a:xfrm>
        </p:spPr>
        <p:txBody>
          <a:bodyPr/>
          <a:lstStyle/>
          <a:p>
            <a:r>
              <a:rPr lang="en-US" dirty="0" smtClean="0"/>
              <a:t>Tutorial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17720144" y="-6849586"/>
            <a:ext cx="20726400" cy="20726400"/>
          </a:xfrm>
          <a:prstGeom prst="ellipse">
            <a:avLst/>
          </a:prstGeom>
          <a:noFill/>
          <a:ln w="152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96100" y="467916"/>
            <a:ext cx="908462" cy="865295"/>
          </a:xfrm>
          <a:prstGeom prst="ellipse">
            <a:avLst/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61546" y="536694"/>
            <a:ext cx="41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Overview of Python Libraries for Data Scientists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0600" y="1759635"/>
            <a:ext cx="703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Data; Selecting and Filtering the Data; Data manipulation, sorting, grouping, rearranging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09368" y="3163230"/>
            <a:ext cx="527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Plotting the data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60600" y="4386171"/>
            <a:ext cx="527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49168" y="5696876"/>
            <a:ext cx="527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Inferential statistics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457843" y="1679170"/>
            <a:ext cx="908462" cy="865295"/>
          </a:xfrm>
          <a:prstGeom prst="ellipse">
            <a:avLst/>
          </a:prstGeom>
          <a:solidFill>
            <a:schemeClr val="accent4"/>
          </a:solidFill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14906" y="2920904"/>
            <a:ext cx="908462" cy="865295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14906" y="4162638"/>
            <a:ext cx="908462" cy="865295"/>
          </a:xfrm>
          <a:prstGeom prst="ellipse">
            <a:avLst/>
          </a:prstGeom>
          <a:solidFill>
            <a:schemeClr val="accent6"/>
          </a:solidFill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77819" y="5410468"/>
            <a:ext cx="908462" cy="865295"/>
          </a:xfrm>
          <a:prstGeom prst="ellipse">
            <a:avLst/>
          </a:prstGeom>
          <a:solidFill>
            <a:schemeClr val="accent2"/>
          </a:solidFill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Many popular Python toolboxes/libraries:</a:t>
            </a:r>
          </a:p>
          <a:p>
            <a:pPr lvl="1"/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Visualization libraries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</a:t>
            </a:r>
            <a:endParaRPr lang="en-US" dirty="0" smtClean="0"/>
          </a:p>
          <a:p>
            <a:pPr lvl="1"/>
            <a:r>
              <a:rPr lang="en-US" dirty="0" err="1" smtClean="0"/>
              <a:t>Seaborn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                                          and many more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Folded Corner 5"/>
          <p:cNvSpPr/>
          <p:nvPr/>
        </p:nvSpPr>
        <p:spPr>
          <a:xfrm>
            <a:off x="4364736" y="2383536"/>
            <a:ext cx="2584704" cy="19812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38472" y="2846832"/>
            <a:ext cx="223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All these libraries are installed on the SCC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3478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NumPy</a:t>
            </a:r>
            <a:r>
              <a:rPr lang="en-US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introduces objects for multidimensional arrays and matrices, as well as functions that allow to easily perform advanced mathematical and statistical operations on those objects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rovides vectorization of mathematical operations on arrays and matrices which significantly improves the performance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many other python libraries are built on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050" name="Picture 2" descr="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23" y="127698"/>
            <a:ext cx="17145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5807631"/>
            <a:ext cx="4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http://www.numpy.org/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SciPy</a:t>
            </a:r>
            <a:r>
              <a:rPr lang="en-US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collection of algorithms for linear algebra, differential equations, numerical integration, optimization, statistics and more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part of </a:t>
            </a:r>
            <a:r>
              <a:rPr lang="en-US" dirty="0" err="1" smtClean="0"/>
              <a:t>SciPy</a:t>
            </a:r>
            <a:r>
              <a:rPr lang="en-US" dirty="0" smtClean="0"/>
              <a:t> Stack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r="41257"/>
          <a:stretch/>
        </p:blipFill>
        <p:spPr>
          <a:xfrm>
            <a:off x="10137648" y="130874"/>
            <a:ext cx="1789176" cy="525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https://www.scipy.org/scipylib/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44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Pandas: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adds data structures and tools designed to work with table-like data (similar to Series and Data Frames in R)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rovides tools for data manipulation: reshaping, merging, sorting, slicing, aggregation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dirty="0" smtClean="0"/>
              <a:t>llows handling missing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http://pandas.pydata.org/</a:t>
            </a:r>
            <a:endParaRPr lang="en-US" dirty="0"/>
          </a:p>
        </p:txBody>
      </p:sp>
      <p:pic>
        <p:nvPicPr>
          <p:cNvPr id="3074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218" y="80519"/>
            <a:ext cx="3318046" cy="6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2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2104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http://scikit-learn.org/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SciKit</a:t>
            </a:r>
            <a:r>
              <a:rPr lang="en-US" i="1" dirty="0" smtClean="0"/>
              <a:t>-Learn: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rovides machine learning algorithms: classification, regression, clustering, model validation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527" y="149923"/>
            <a:ext cx="15240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19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matplotlib</a:t>
            </a:r>
            <a:r>
              <a:rPr lang="en-US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/>
              <a:t>2D plotting library which produces publication quality figures in a variety of hardcopy formats 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dirty="0" smtClean="0"/>
              <a:t> set of functionalities similar to those of MATLAB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line plots, scatter plots, </a:t>
            </a:r>
            <a:r>
              <a:rPr lang="en-US" dirty="0" err="1" smtClean="0"/>
              <a:t>barcharts</a:t>
            </a:r>
            <a:r>
              <a:rPr lang="en-US" dirty="0" smtClean="0"/>
              <a:t>, histograms, pie charts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relatively low-level; some effort needed to create advanced visualization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2104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https://matplotlib.org/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023" y="119373"/>
            <a:ext cx="2183346" cy="4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Seaborn</a:t>
            </a:r>
            <a:r>
              <a:rPr lang="en-US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based on </a:t>
            </a:r>
            <a:r>
              <a:rPr lang="en-US" dirty="0" err="1" smtClean="0"/>
              <a:t>matplotlib</a:t>
            </a:r>
            <a:r>
              <a:rPr lang="en-US" dirty="0"/>
              <a:t> 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rovides high level interface for drawing attractive statistical graphics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Similar (in style) to the popular ggplot2 library in 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2104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https://seaborn.pydata.org/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for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6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2576" y="1865480"/>
            <a:ext cx="15408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Python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23276" y="1865480"/>
            <a:ext cx="8491513" cy="175432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#Import Python Libraries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mport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2516" y="1773836"/>
            <a:ext cx="10160166" cy="191874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92516" y="1773836"/>
            <a:ext cx="0" cy="191874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2516" y="4947793"/>
            <a:ext cx="853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/>
              <a:t> to execute the </a:t>
            </a:r>
            <a:r>
              <a:rPr lang="en-US" i="1" dirty="0" err="1" smtClean="0"/>
              <a:t>jupyter</a:t>
            </a:r>
            <a:r>
              <a:rPr lang="en-US" dirty="0" smtClean="0"/>
              <a:t>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78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3023" y="1865480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using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8913" y="1865480"/>
            <a:ext cx="10268267" cy="61555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#Read csv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rcs.bu.edu/examples/python/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data_analysis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/Salaries.csv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560" y="3538091"/>
            <a:ext cx="11412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a number of pandas commands to read other data formats: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pd.read_excel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('myfile.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xlsx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='Sheet1',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index_col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na_values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=['NA'])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pd.read_stata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myfile.dta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pd.read_sas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('myfile.sas7bdat')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pd.read_hdf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('myfile.h5','df')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3986" y="2574376"/>
            <a:ext cx="954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Note: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The above command has many optional arguments to fine-tune the data import process.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7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3023" y="1865480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[3]: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data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8913" y="1865480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#List first 5 records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df.head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520" y="2797367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Out[3]: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1" y="2797367"/>
            <a:ext cx="3261643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2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Hands-on exercises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4341" y="2013679"/>
            <a:ext cx="10418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Try to read the first 10, 20, 50 records;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Can you guess how to view the last few records;              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Hint: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59" y="3212891"/>
            <a:ext cx="971733" cy="68704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-8100000">
            <a:off x="1184980" y="754334"/>
            <a:ext cx="87443" cy="547143"/>
            <a:chOff x="2136098" y="5086662"/>
            <a:chExt cx="87443" cy="547143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181067" y="5206584"/>
              <a:ext cx="2502" cy="354767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/>
            <p:cNvSpPr/>
            <p:nvPr/>
          </p:nvSpPr>
          <p:spPr>
            <a:xfrm>
              <a:off x="2136098" y="5086662"/>
              <a:ext cx="87443" cy="878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178566" y="5581339"/>
              <a:ext cx="2" cy="52466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271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 data types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045177"/>
              </p:ext>
            </p:extLst>
          </p:nvPr>
        </p:nvGraphicFramePr>
        <p:xfrm>
          <a:off x="838200" y="1690688"/>
          <a:ext cx="9153729" cy="4432090"/>
        </p:xfrm>
        <a:graphic>
          <a:graphicData uri="http://schemas.openxmlformats.org/drawingml/2006/table">
            <a:tbl>
              <a:tblPr/>
              <a:tblGrid>
                <a:gridCol w="3051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1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Pandas Type</a:t>
                      </a:r>
                    </a:p>
                  </a:txBody>
                  <a:tcPr marL="53065" marR="53065" marT="53065" marB="5306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Native Python Type</a:t>
                      </a:r>
                    </a:p>
                  </a:txBody>
                  <a:tcPr marL="53065" marR="53065" marT="53065" marB="5306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53065" marR="53065" marT="53065" marB="5306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30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object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string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The most general dtype. Will be assigned to your column if column has mixed types (numbers and strings).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50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int64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int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Numeric characters. 64 refers to the memory allocated to hold this character.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009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float64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float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Numeric characters with decimals. If a column contains numbers and NaNs(see below), pandas will default to float64, in case your missing value has a decimal.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509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datetime64, timedelta[ns]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N/A (but see the </a:t>
                      </a:r>
                      <a:r>
                        <a:rPr lang="en-US" sz="1600" u="none" strike="noStrike" dirty="0" err="1">
                          <a:solidFill>
                            <a:srgbClr val="337AB7"/>
                          </a:solidFill>
                          <a:effectLst/>
                          <a:hlinkClick r:id="rId2"/>
                        </a:rPr>
                        <a:t>datetime</a:t>
                      </a:r>
                      <a:r>
                        <a:rPr lang="en-US" sz="1600" dirty="0">
                          <a:effectLst/>
                        </a:rPr>
                        <a:t> module in Python’s standard library)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Values meant to hold time data. Look into these for time series experiments.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8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3023" y="1865480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[4]: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8913" y="1865480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#Check a particular column type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520" y="2607492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Out[4]: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('int64')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527" y="3386978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[5]: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6417" y="3386978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#Check types for all the columns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df.dtypes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024" y="4318865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Out[4]: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913" y="4360681"/>
            <a:ext cx="322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             </a:t>
            </a:r>
          </a:p>
          <a:p>
            <a:r>
              <a:rPr lang="en-US" dirty="0" smtClean="0"/>
              <a:t>discipline  </a:t>
            </a:r>
            <a:endParaRPr lang="en-US" dirty="0"/>
          </a:p>
          <a:p>
            <a:r>
              <a:rPr lang="en-US" dirty="0" err="1" smtClean="0"/>
              <a:t>phd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service      </a:t>
            </a:r>
            <a:endParaRPr lang="en-US" dirty="0"/>
          </a:p>
          <a:p>
            <a:r>
              <a:rPr lang="en-US" dirty="0"/>
              <a:t>sex              </a:t>
            </a:r>
          </a:p>
          <a:p>
            <a:r>
              <a:rPr lang="en-US" dirty="0"/>
              <a:t>salary         </a:t>
            </a:r>
          </a:p>
          <a:p>
            <a:r>
              <a:rPr lang="en-US" dirty="0" err="1"/>
              <a:t>dtype</a:t>
            </a:r>
            <a:r>
              <a:rPr lang="en-US" dirty="0"/>
              <a:t>: 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20380" y="4358185"/>
            <a:ext cx="322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  <a:p>
            <a:r>
              <a:rPr lang="en-US" dirty="0" smtClean="0"/>
              <a:t>object</a:t>
            </a:r>
            <a:endParaRPr lang="en-US" dirty="0"/>
          </a:p>
          <a:p>
            <a:r>
              <a:rPr lang="en-US" dirty="0" smtClean="0"/>
              <a:t>int64</a:t>
            </a:r>
            <a:endParaRPr lang="en-US" dirty="0"/>
          </a:p>
          <a:p>
            <a:r>
              <a:rPr lang="en-US" dirty="0" smtClean="0"/>
              <a:t>int64</a:t>
            </a:r>
            <a:endParaRPr lang="en-US" dirty="0"/>
          </a:p>
          <a:p>
            <a:r>
              <a:rPr lang="en-US" dirty="0" smtClean="0"/>
              <a:t>object</a:t>
            </a:r>
            <a:endParaRPr lang="en-US" dirty="0"/>
          </a:p>
          <a:p>
            <a:r>
              <a:rPr lang="en-US" dirty="0" smtClean="0"/>
              <a:t>int64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03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Frames attributes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748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 objects have </a:t>
            </a:r>
            <a:r>
              <a:rPr lang="en-US" i="1" dirty="0" smtClean="0"/>
              <a:t>attributes</a:t>
            </a:r>
            <a:r>
              <a:rPr lang="en-US" dirty="0" smtClean="0"/>
              <a:t> and </a:t>
            </a:r>
            <a:r>
              <a:rPr lang="en-US" i="1" dirty="0" smtClean="0"/>
              <a:t>methods</a:t>
            </a:r>
            <a:r>
              <a:rPr lang="en-US" dirty="0" smtClean="0"/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27669"/>
              </p:ext>
            </p:extLst>
          </p:nvPr>
        </p:nvGraphicFramePr>
        <p:xfrm>
          <a:off x="927725" y="2363450"/>
          <a:ext cx="8431134" cy="349270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00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df.attribute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the types of the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31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the column names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705">
                <a:tc>
                  <a:txBody>
                    <a:bodyPr/>
                    <a:lstStyle/>
                    <a:p>
                      <a:r>
                        <a:rPr lang="en-US" dirty="0" smtClean="0"/>
                        <a:t>axes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the row labels</a:t>
                      </a:r>
                      <a:r>
                        <a:rPr lang="en-US" baseline="0" dirty="0" smtClean="0"/>
                        <a:t> and column names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9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ndim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dimensions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722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elements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722">
                <a:tc>
                  <a:txBody>
                    <a:bodyPr/>
                    <a:lstStyle/>
                    <a:p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tuple</a:t>
                      </a:r>
                      <a:r>
                        <a:rPr lang="en-US" baseline="0" dirty="0" smtClean="0"/>
                        <a:t> representing the dimensionality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722">
                <a:tc>
                  <a:txBody>
                    <a:bodyPr/>
                    <a:lstStyle/>
                    <a:p>
                      <a:r>
                        <a:rPr lang="en-US" dirty="0" smtClean="0"/>
                        <a:t>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numpy</a:t>
                      </a:r>
                      <a:r>
                        <a:rPr lang="en-US" baseline="0" dirty="0" smtClean="0"/>
                        <a:t> representation of the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849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Hands-on exercises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4341" y="2013679"/>
            <a:ext cx="104181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Find how many records this data frame has;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How many elements are there?    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What are the column names?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What types of columns we have in this data frame?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 rot="-8100000">
            <a:off x="1184980" y="754334"/>
            <a:ext cx="87443" cy="547143"/>
            <a:chOff x="2136098" y="5086662"/>
            <a:chExt cx="87443" cy="547143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181067" y="5206584"/>
              <a:ext cx="2502" cy="354767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/>
            <p:cNvSpPr/>
            <p:nvPr/>
          </p:nvSpPr>
          <p:spPr>
            <a:xfrm>
              <a:off x="2136098" y="5086662"/>
              <a:ext cx="87443" cy="878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178566" y="5581339"/>
              <a:ext cx="2" cy="52466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485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Frames methods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127113"/>
              </p:ext>
            </p:extLst>
          </p:nvPr>
        </p:nvGraphicFramePr>
        <p:xfrm>
          <a:off x="927725" y="2418414"/>
          <a:ext cx="8431134" cy="41654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df.method</a:t>
                      </a:r>
                      <a:r>
                        <a:rPr lang="en-US" sz="24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smtClean="0"/>
                        <a:t>head( [n] ), tail( [n]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first/last</a:t>
                      </a:r>
                      <a:r>
                        <a:rPr lang="en-US" baseline="0" dirty="0" smtClean="0"/>
                        <a:t> n rows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generate descriptive statistics (for numeric columns only)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03">
                <a:tc>
                  <a:txBody>
                    <a:bodyPr/>
                    <a:lstStyle/>
                    <a:p>
                      <a:r>
                        <a:rPr lang="en-US" dirty="0" smtClean="0"/>
                        <a:t>max(), min()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max/min</a:t>
                      </a:r>
                      <a:r>
                        <a:rPr lang="en-US" baseline="0" dirty="0" smtClean="0"/>
                        <a:t> values for all numeric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smtClean="0"/>
                        <a:t>mean(), median()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mean/median</a:t>
                      </a:r>
                      <a:r>
                        <a:rPr lang="en-US" baseline="0" dirty="0" smtClean="0"/>
                        <a:t> values for all numeric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smtClean="0"/>
                        <a:t>sample([n])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a random sample of the</a:t>
                      </a:r>
                      <a:r>
                        <a:rPr lang="en-US" baseline="0" dirty="0" smtClean="0"/>
                        <a:t> data frame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dropna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drop all the records with missing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610741"/>
            <a:ext cx="748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Unlike attributes, python methods have </a:t>
            </a:r>
            <a:r>
              <a:rPr lang="en-US" i="1" dirty="0" smtClean="0"/>
              <a:t>parenthesis.</a:t>
            </a:r>
          </a:p>
          <a:p>
            <a:r>
              <a:rPr lang="en-US" dirty="0" smtClean="0"/>
              <a:t>All attributes and methods can be listed with a </a:t>
            </a:r>
            <a:r>
              <a:rPr lang="en-US" i="1" dirty="0" err="1" smtClean="0"/>
              <a:t>dir</a:t>
            </a:r>
            <a:r>
              <a:rPr lang="en-US" i="1" dirty="0" smtClean="0"/>
              <a:t>() </a:t>
            </a:r>
            <a:r>
              <a:rPr lang="en-US" dirty="0" smtClean="0"/>
              <a:t>function: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986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Hands-on exercises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4341" y="2013679"/>
            <a:ext cx="10418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Give the summary for the numeric columns in the dataset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Calculate standard deviation for all numeric columns;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What are the mean values of the first 50 records in the dataset?</a:t>
            </a:r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Hint: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use head() method to subset the first 50 records and then calculate the mean</a:t>
            </a:r>
          </a:p>
        </p:txBody>
      </p:sp>
      <p:grpSp>
        <p:nvGrpSpPr>
          <p:cNvPr id="24" name="Group 23"/>
          <p:cNvGrpSpPr/>
          <p:nvPr/>
        </p:nvGrpSpPr>
        <p:grpSpPr>
          <a:xfrm rot="-8100000">
            <a:off x="1184980" y="754334"/>
            <a:ext cx="87443" cy="547143"/>
            <a:chOff x="2136098" y="5086662"/>
            <a:chExt cx="87443" cy="547143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181067" y="5206584"/>
              <a:ext cx="2502" cy="354767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/>
            <p:cNvSpPr/>
            <p:nvPr/>
          </p:nvSpPr>
          <p:spPr>
            <a:xfrm>
              <a:off x="2136098" y="5086662"/>
              <a:ext cx="87443" cy="878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178566" y="5581339"/>
              <a:ext cx="2" cy="52466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685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column in a 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Method 1:   </a:t>
            </a:r>
            <a:r>
              <a:rPr lang="en-US" dirty="0" smtClean="0"/>
              <a:t>Subset the data frame using column name: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dirty="0" err="1" smtClean="0"/>
              <a:t>df</a:t>
            </a:r>
            <a:r>
              <a:rPr lang="en-US" dirty="0" smtClean="0"/>
              <a:t>[‘</a:t>
            </a:r>
            <a:r>
              <a:rPr lang="en-US" dirty="0" err="1" smtClean="0"/>
              <a:t>column_name</a:t>
            </a:r>
            <a:r>
              <a:rPr lang="en-US" dirty="0" smtClean="0"/>
              <a:t>']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Method 2</a:t>
            </a:r>
            <a:r>
              <a:rPr lang="en-US" dirty="0" smtClean="0"/>
              <a:t>:   Use the column name as an attribute: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en-US" dirty="0" err="1" smtClean="0"/>
              <a:t>df</a:t>
            </a:r>
            <a:r>
              <a:rPr lang="en-US" dirty="0" err="1" smtClean="0"/>
              <a:t>.column_name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Note: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there is an attribute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rank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for pandas data frames, so to select a column with a name "rank" we should use method 1.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7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Hands-on exercises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4341" y="2013679"/>
            <a:ext cx="104181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Calculate the basic statistics for the </a:t>
            </a:r>
            <a:r>
              <a:rPr lang="en-US" sz="2400" i="1" dirty="0" smtClean="0"/>
              <a:t>salary</a:t>
            </a:r>
            <a:r>
              <a:rPr lang="en-US" sz="2400" dirty="0" smtClean="0"/>
              <a:t> column;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Find how many values in the </a:t>
            </a:r>
            <a:r>
              <a:rPr lang="en-US" sz="2400" i="1" dirty="0" smtClean="0"/>
              <a:t>salary</a:t>
            </a:r>
            <a:r>
              <a:rPr lang="en-US" sz="2400" dirty="0" smtClean="0"/>
              <a:t> column (use </a:t>
            </a:r>
            <a:r>
              <a:rPr lang="en-US" sz="2400" i="1" dirty="0" smtClean="0"/>
              <a:t>count</a:t>
            </a:r>
            <a:r>
              <a:rPr lang="en-US" sz="2400" dirty="0" smtClean="0"/>
              <a:t> method);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Calculate the average salary;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-8100000">
            <a:off x="1184980" y="754334"/>
            <a:ext cx="87443" cy="547143"/>
            <a:chOff x="2136098" y="5086662"/>
            <a:chExt cx="87443" cy="547143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181067" y="5206584"/>
              <a:ext cx="2502" cy="354767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/>
            <p:cNvSpPr/>
            <p:nvPr/>
          </p:nvSpPr>
          <p:spPr>
            <a:xfrm>
              <a:off x="2136098" y="5086662"/>
              <a:ext cx="87443" cy="878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178566" y="5581339"/>
              <a:ext cx="2" cy="52466"/>
            </a:xfrm>
            <a:prstGeom prst="line">
              <a:avLst/>
            </a:prstGeom>
            <a:ln w="793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01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65125"/>
            <a:ext cx="10629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i="1" dirty="0" err="1" smtClean="0"/>
              <a:t>groupby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4341" y="1361272"/>
            <a:ext cx="104181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 smtClean="0"/>
              <a:t>Using "group by" method we can: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Split the data into groups based on some criteria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Calculate statistics (or apply a function) to each group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Similar to </a:t>
            </a:r>
            <a:r>
              <a:rPr lang="en-US" sz="2400" dirty="0" err="1" smtClean="0"/>
              <a:t>dplyr</a:t>
            </a:r>
            <a:r>
              <a:rPr lang="en-US" sz="2400" dirty="0" smtClean="0"/>
              <a:t>() function in 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201" y="3562583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8091" y="3562583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#Group data using rank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df_rank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4" y="4403350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1244" y="4403350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value for each numeric column per each group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df_rank.mean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4" y="5244117"/>
            <a:ext cx="3185436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7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i="1" dirty="0" err="1" smtClean="0"/>
              <a:t>groupby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4341" y="2013679"/>
            <a:ext cx="10418164" cy="86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 smtClean="0"/>
              <a:t>Once </a:t>
            </a:r>
            <a:r>
              <a:rPr lang="en-US" sz="2400" dirty="0" err="1" smtClean="0"/>
              <a:t>groupby</a:t>
            </a:r>
            <a:r>
              <a:rPr lang="en-US" sz="2400" dirty="0" smtClean="0"/>
              <a:t> object is create we can calculate various statistics for each group: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023" y="3244085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3244085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)[[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]].mean()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8913" y="5935512"/>
            <a:ext cx="10217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single brackets are used to specify the column (e.g. salary), then the output is Pandas Series object. When double brackets are used the output is a Data Frame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13" y="4058122"/>
            <a:ext cx="1928027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80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i="1" dirty="0" err="1" smtClean="0"/>
              <a:t>groupby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4341" y="2013679"/>
            <a:ext cx="10418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i="1" dirty="0" err="1" smtClean="0"/>
              <a:t>groupby</a:t>
            </a:r>
            <a:r>
              <a:rPr lang="en-US" sz="2400" dirty="0" smtClean="0"/>
              <a:t> performance notes:</a:t>
            </a:r>
          </a:p>
          <a:p>
            <a:pPr lvl="1"/>
            <a:r>
              <a:rPr lang="en-US" sz="2400" dirty="0" smtClean="0"/>
              <a:t>- no grouping/splitting occurs until it's needed. Creating the </a:t>
            </a:r>
            <a:r>
              <a:rPr lang="en-US" sz="2400" i="1" dirty="0" err="1" smtClean="0"/>
              <a:t>groupby</a:t>
            </a:r>
            <a:r>
              <a:rPr lang="en-US" sz="2400" dirty="0" smtClean="0"/>
              <a:t> object only verifies that you have passed a valid mapping</a:t>
            </a:r>
          </a:p>
          <a:p>
            <a:pPr lvl="1"/>
            <a:r>
              <a:rPr lang="en-US" sz="2400" dirty="0" smtClean="0"/>
              <a:t>- by default the group keys are sorted during the </a:t>
            </a:r>
            <a:r>
              <a:rPr lang="en-US" sz="2400" i="1" dirty="0" err="1" smtClean="0"/>
              <a:t>groupby</a:t>
            </a:r>
            <a:r>
              <a:rPr lang="en-US" sz="2400" dirty="0" smtClean="0"/>
              <a:t> operation. You may want to pass sort=False for potential speedup:</a:t>
            </a:r>
          </a:p>
          <a:p>
            <a:pPr>
              <a:lnSpc>
                <a:spcPct val="250000"/>
              </a:lnSpc>
            </a:pP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3023" y="4867404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4867404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'rank']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sort=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)[[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]].mean()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10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Frame: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4341" y="2013679"/>
            <a:ext cx="104181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subset the data we can apply Boolean indexing. This indexing is commonly known as a filter.  For example if we want to subset the rows in which the salary value is greater than $120K: </a:t>
            </a:r>
          </a:p>
          <a:p>
            <a:pPr>
              <a:lnSpc>
                <a:spcPct val="250000"/>
              </a:lnSpc>
            </a:pP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03023" y="3423063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3423063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'salary']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120000 ]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731" y="5882251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621" y="5882251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only those rows that contain female professors: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df_f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'sex']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'Female'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1267" y="4296216"/>
            <a:ext cx="10418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Any Boolean operator can be used to subset the data:</a:t>
            </a:r>
            <a:r>
              <a:rPr lang="en-US" sz="2400" dirty="0"/>
              <a:t> </a:t>
            </a:r>
          </a:p>
          <a:p>
            <a:r>
              <a:rPr lang="en-US" sz="2400" dirty="0"/>
              <a:t>&gt;   greater; </a:t>
            </a:r>
            <a:r>
              <a:rPr lang="en-US" sz="2400" dirty="0" smtClean="0"/>
              <a:t>    </a:t>
            </a:r>
            <a:r>
              <a:rPr lang="en-US" sz="2400" dirty="0"/>
              <a:t>&gt;= greater </a:t>
            </a:r>
            <a:r>
              <a:rPr lang="en-US" sz="2400" dirty="0" smtClean="0"/>
              <a:t>or equal;</a:t>
            </a:r>
          </a:p>
          <a:p>
            <a:r>
              <a:rPr lang="en-US" sz="2400" dirty="0" smtClean="0"/>
              <a:t>&lt;   less;           &lt;= less or equal;</a:t>
            </a:r>
          </a:p>
          <a:p>
            <a:r>
              <a:rPr lang="en-US" sz="2400" dirty="0" smtClean="0"/>
              <a:t>== equal;        != not equal;  </a:t>
            </a:r>
          </a:p>
        </p:txBody>
      </p:sp>
    </p:spTree>
    <p:extLst>
      <p:ext uri="{BB962C8B-B14F-4D97-AF65-F5344CB8AC3E}">
        <p14:creationId xmlns:p14="http://schemas.microsoft.com/office/powerpoint/2010/main" val="270616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Slicing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089" y="2009262"/>
            <a:ext cx="10418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are a number of ways to subset the Data Frame: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or more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or more 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subset of rows and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/>
            <a:r>
              <a:rPr lang="en-US" sz="2400" dirty="0" smtClean="0"/>
              <a:t>Rows and columns can be selected by their position or label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5203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Slicing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089" y="2009262"/>
            <a:ext cx="1041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selecting one column, it is possible to use single set of brackets, but the resulting object will be  a Series (not a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):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023" y="291933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2919336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4466" y="4078807"/>
            <a:ext cx="1041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we need to select more than one column and/or make the output to be a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, we should use double brackets: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6400" y="4988881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2290" y="4988881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9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Selecting 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089" y="2009262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need to select a range of rows, we can specify the range using ":"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023" y="291933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2919336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position: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4466" y="4078807"/>
            <a:ext cx="1041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Notice that the first row has a position 0, and the last value in the range is omitted:</a:t>
            </a:r>
          </a:p>
          <a:p>
            <a:r>
              <a:rPr lang="en-US" sz="2400" dirty="0" smtClean="0"/>
              <a:t>So for 0:10 range the first 10 rows are returned with the positions starting with 0 and ending with 9</a:t>
            </a:r>
          </a:p>
        </p:txBody>
      </p:sp>
    </p:spTree>
    <p:extLst>
      <p:ext uri="{BB962C8B-B14F-4D97-AF65-F5344CB8AC3E}">
        <p14:creationId xmlns:p14="http://schemas.microsoft.com/office/powerpoint/2010/main" val="111005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method </a:t>
            </a:r>
            <a:r>
              <a:rPr lang="en-US" dirty="0" err="1" smtClean="0"/>
              <a:t>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089" y="2009262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need to select a range of rows, using their labels we can use method </a:t>
            </a:r>
            <a:r>
              <a:rPr lang="en-US" sz="2400" dirty="0" err="1" smtClean="0"/>
              <a:t>loc</a:t>
            </a:r>
            <a:r>
              <a:rPr lang="en-US" sz="2400" dirty="0" smtClean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023" y="291933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2919336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df_sub.loc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rank','sex','salary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693" y="404427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76" y="3565667"/>
            <a:ext cx="228631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6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method </a:t>
            </a:r>
            <a:r>
              <a:rPr lang="en-US" dirty="0" err="1" smtClean="0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089" y="2009262"/>
            <a:ext cx="1041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we need to select a range of rows and/or columns, using their positions we can use method </a:t>
            </a:r>
            <a:r>
              <a:rPr lang="en-US" sz="2400" dirty="0" err="1" smtClean="0"/>
              <a:t>iloc</a:t>
            </a:r>
            <a:r>
              <a:rPr lang="en-US" sz="2400" dirty="0" smtClean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023" y="291933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8913" y="2919336"/>
            <a:ext cx="10268267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0, 3, 4, 5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738" y="404427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13" y="3612849"/>
            <a:ext cx="2400508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65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method </a:t>
            </a:r>
            <a:r>
              <a:rPr lang="en-US" dirty="0" err="1" smtClean="0"/>
              <a:t>iloc</a:t>
            </a:r>
            <a:r>
              <a:rPr lang="en-US" dirty="0" smtClean="0"/>
              <a:t> (summary)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38200" y="1797118"/>
            <a:ext cx="10268267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First row of a data frame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#(i+1)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 </a:t>
            </a:r>
            <a:endParaRPr lang="en-US" i="1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Last row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4735" y="3269170"/>
            <a:ext cx="10268267" cy="9233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First column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Last column 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4735" y="4588817"/>
            <a:ext cx="10268267" cy="175432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0:7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#First 7 rows 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:, 0:2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#First 2 columns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1:3,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#Second through third rows and first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 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</a:t>
            </a:r>
            <a:r>
              <a:rPr lang="en-US" i="1" baseline="30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6</a:t>
            </a:r>
            <a:r>
              <a:rPr lang="en-US" i="1" baseline="30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rows and 2</a:t>
            </a:r>
            <a:r>
              <a:rPr lang="en-US" i="1" baseline="30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4</a:t>
            </a:r>
            <a:r>
              <a:rPr lang="en-US" i="1" baseline="30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columns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4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Sorting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2009262"/>
            <a:ext cx="1041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can sort the data by a value in the column. By default the sorting will occur in ascending order and a new data frame is return.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023" y="314793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8913" y="3147936"/>
            <a:ext cx="10268267" cy="9233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 new data frame from the original sorted by the column Salary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f_sorted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.sort_values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by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'service'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f_sorted.head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693" y="4272876"/>
            <a:ext cx="104535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13" y="4378943"/>
            <a:ext cx="356646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9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Frames: Sorting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2009262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can sort the data using 2 or more columns: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7533" y="2566042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8357" y="2566042"/>
            <a:ext cx="10653925" cy="61555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f_sorted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.sort_values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by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=[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'service'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'salary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'], ascending = [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df_sorted.head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8863" y="3690982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57" y="3578891"/>
            <a:ext cx="3642676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47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1770269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Missing values are marked as </a:t>
            </a:r>
            <a:r>
              <a:rPr lang="en-US" sz="2400" dirty="0" err="1" smtClean="0"/>
              <a:t>NaN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77533" y="2327049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8357" y="2327049"/>
            <a:ext cx="10653925" cy="58477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 a dataset with missing values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=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rcs.bu.edu/examples/python/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data_analysis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/flights.csv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1389" y="3237992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4501" y="3237992"/>
            <a:ext cx="10653925" cy="58477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 the rows that have at least one missing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flights[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flights.isnull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().any(axis=1)].head()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80036" y="3992320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1" y="4079954"/>
            <a:ext cx="8740897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028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1770269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are a number of methods to deal with missing values in the data frame: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67797"/>
              </p:ext>
            </p:extLst>
          </p:nvPr>
        </p:nvGraphicFramePr>
        <p:xfrm>
          <a:off x="927725" y="2418414"/>
          <a:ext cx="8431134" cy="41654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df.method</a:t>
                      </a:r>
                      <a:r>
                        <a:rPr lang="en-US" sz="24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dropna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Drop missing observations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dropna</a:t>
                      </a:r>
                      <a:r>
                        <a:rPr lang="en-US" dirty="0" smtClean="0"/>
                        <a:t>(how='all')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Drop observations where all cells is 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dropna</a:t>
                      </a:r>
                      <a:r>
                        <a:rPr lang="en-US" dirty="0" smtClean="0"/>
                        <a:t>(axis=1, how='all')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Drop column if all the values are</a:t>
                      </a:r>
                      <a:r>
                        <a:rPr lang="en-US" baseline="0" dirty="0" smtClean="0"/>
                        <a:t> missing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dropna</a:t>
                      </a:r>
                      <a:r>
                        <a:rPr lang="en-US" dirty="0" smtClean="0"/>
                        <a:t>(thresh = 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Drop rows that contain less than 5 non-missing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fillna</a:t>
                      </a:r>
                      <a:r>
                        <a:rPr lang="en-US" dirty="0" smtClean="0"/>
                        <a:t>(0)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Replace missing values with zeros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isnull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True if the value is missing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notnull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True for non-missing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6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1770269"/>
            <a:ext cx="10418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When summing the data, missing values will be treated as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all values are missing, the sum will be equal to </a:t>
            </a:r>
            <a:r>
              <a:rPr lang="en-US" sz="2400" dirty="0" err="1" smtClean="0"/>
              <a:t>NaN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cumsum</a:t>
            </a:r>
            <a:r>
              <a:rPr lang="en-US" sz="2400" dirty="0" smtClean="0"/>
              <a:t>() and </a:t>
            </a:r>
            <a:r>
              <a:rPr lang="en-US" sz="2400" dirty="0" err="1" smtClean="0"/>
              <a:t>cumprod</a:t>
            </a:r>
            <a:r>
              <a:rPr lang="en-US" sz="2400" dirty="0" smtClean="0"/>
              <a:t>() methods ignore missing values but preserve them in the resulting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Missing values in </a:t>
            </a:r>
            <a:r>
              <a:rPr lang="en-US" sz="2400" dirty="0" err="1" smtClean="0"/>
              <a:t>GroupBy</a:t>
            </a:r>
            <a:r>
              <a:rPr lang="en-US" sz="2400" dirty="0" smtClean="0"/>
              <a:t> method are excluded (just like in 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Many descriptive statistics methods have </a:t>
            </a:r>
            <a:r>
              <a:rPr lang="en-US" sz="2400" i="1" dirty="0" err="1" smtClean="0"/>
              <a:t>skipna</a:t>
            </a:r>
            <a:r>
              <a:rPr lang="en-US" sz="2400" i="1" dirty="0" smtClean="0"/>
              <a:t> </a:t>
            </a:r>
            <a:r>
              <a:rPr lang="en-US" sz="2400" dirty="0" smtClean="0"/>
              <a:t>option to control if missing data should be excluded . This value is set to </a:t>
            </a:r>
            <a:r>
              <a:rPr lang="en-US" sz="2400" i="1" dirty="0" smtClean="0"/>
              <a:t>True </a:t>
            </a:r>
            <a:r>
              <a:rPr lang="en-US" sz="2400" dirty="0" smtClean="0"/>
              <a:t>by default (unlike R)</a:t>
            </a:r>
          </a:p>
        </p:txBody>
      </p:sp>
    </p:spTree>
    <p:extLst>
      <p:ext uri="{BB962C8B-B14F-4D97-AF65-F5344CB8AC3E}">
        <p14:creationId xmlns:p14="http://schemas.microsoft.com/office/powerpoint/2010/main" val="3615251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Functions in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1770269"/>
            <a:ext cx="104181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Aggregation - computing a summary statistic about each group, i.e.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compute group sums or means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compute group sizes/counts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Common aggregation functions:</a:t>
            </a:r>
          </a:p>
          <a:p>
            <a:endParaRPr lang="en-US" sz="2400" dirty="0"/>
          </a:p>
          <a:p>
            <a:pPr lvl="1"/>
            <a:r>
              <a:rPr lang="en-US" sz="2400" dirty="0" smtClean="0"/>
              <a:t>min, max</a:t>
            </a:r>
          </a:p>
          <a:p>
            <a:pPr lvl="1"/>
            <a:r>
              <a:rPr lang="en-US" sz="2400" dirty="0" smtClean="0"/>
              <a:t>count, sum, prod</a:t>
            </a:r>
          </a:p>
          <a:p>
            <a:pPr lvl="1"/>
            <a:r>
              <a:rPr lang="en-US" sz="2400" dirty="0" smtClean="0"/>
              <a:t>mean, median, mode, mad</a:t>
            </a:r>
          </a:p>
          <a:p>
            <a:pPr lvl="1"/>
            <a:r>
              <a:rPr lang="en-US" sz="2400" dirty="0" err="1" smtClean="0"/>
              <a:t>std</a:t>
            </a:r>
            <a:r>
              <a:rPr lang="en-US" sz="2400" dirty="0" smtClean="0"/>
              <a:t>, </a:t>
            </a:r>
            <a:r>
              <a:rPr lang="en-US" sz="2400" dirty="0" err="1" smtClean="0"/>
              <a:t>var</a:t>
            </a:r>
            <a:endParaRPr lang="en-US" sz="2400" dirty="0" smtClean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79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Functions in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089" y="1770269"/>
            <a:ext cx="1041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agg</a:t>
            </a:r>
            <a:r>
              <a:rPr lang="en-US" sz="2400" dirty="0" smtClean="0"/>
              <a:t>() method are useful when multiple statistics are computed per column:</a:t>
            </a:r>
          </a:p>
          <a:p>
            <a:pPr lvl="1"/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-77533" y="2327049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357" y="2327049"/>
            <a:ext cx="10653925" cy="33855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lights[[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'dep_delay'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]].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min'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'mean'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80036" y="3046744"/>
            <a:ext cx="1084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z="16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98" y="3034395"/>
            <a:ext cx="25340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Descriptive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612433"/>
              </p:ext>
            </p:extLst>
          </p:nvPr>
        </p:nvGraphicFramePr>
        <p:xfrm>
          <a:off x="838200" y="1690688"/>
          <a:ext cx="8431134" cy="41654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df.method</a:t>
                      </a:r>
                      <a:r>
                        <a:rPr lang="en-US" sz="24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smtClean="0"/>
                        <a:t>describe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statistics (count, mean, </a:t>
                      </a:r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, min, quantiles, max)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smtClean="0"/>
                        <a:t>min,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</a:t>
                      </a:r>
                      <a:r>
                        <a:rPr lang="en-US" baseline="0" dirty="0" smtClean="0"/>
                        <a:t> and maximum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03">
                <a:tc>
                  <a:txBody>
                    <a:bodyPr/>
                    <a:lstStyle/>
                    <a:p>
                      <a:r>
                        <a:rPr lang="en-US" dirty="0" smtClean="0"/>
                        <a:t>mean, median,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Arithmetic average, median and mode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std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 and standard deviation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error of 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smtClean="0"/>
                        <a:t>skew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skewness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kurtosis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387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Converting string/</a:t>
            </a:r>
            <a:r>
              <a:rPr lang="en-US" dirty="0" err="1" smtClean="0"/>
              <a:t>int</a:t>
            </a:r>
            <a:r>
              <a:rPr lang="en-US" dirty="0" smtClean="0"/>
              <a:t> to </a:t>
            </a:r>
            <a:r>
              <a:rPr lang="en-US" dirty="0" err="1" smtClean="0"/>
              <a:t>int</a:t>
            </a:r>
            <a:r>
              <a:rPr lang="en-US" dirty="0" smtClean="0"/>
              <a:t>/float</a:t>
            </a:r>
          </a:p>
          <a:p>
            <a:r>
              <a:rPr lang="en-US" dirty="0" smtClean="0"/>
              <a:t>Converting float to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Converting a column of mixed data types</a:t>
            </a:r>
          </a:p>
          <a:p>
            <a:r>
              <a:rPr lang="en-US" dirty="0" smtClean="0"/>
              <a:t>Handling missing values</a:t>
            </a:r>
          </a:p>
          <a:p>
            <a:r>
              <a:rPr lang="en-US" dirty="0" smtClean="0"/>
              <a:t>Converting a money column to float</a:t>
            </a:r>
          </a:p>
          <a:p>
            <a:r>
              <a:rPr lang="en-US" dirty="0" smtClean="0"/>
              <a:t>Converting </a:t>
            </a:r>
            <a:r>
              <a:rPr lang="en-US" dirty="0" err="1" smtClean="0"/>
              <a:t>boolean</a:t>
            </a:r>
            <a:r>
              <a:rPr lang="en-US" dirty="0" smtClean="0"/>
              <a:t> to 0/1</a:t>
            </a:r>
          </a:p>
          <a:p>
            <a:r>
              <a:rPr lang="en-US" dirty="0" smtClean="0"/>
              <a:t>Converting multiple data columns at once</a:t>
            </a:r>
          </a:p>
          <a:p>
            <a:r>
              <a:rPr lang="en-US" dirty="0" smtClean="0"/>
              <a:t>Defining data types when reading a CSV file</a:t>
            </a:r>
          </a:p>
          <a:p>
            <a:r>
              <a:rPr lang="en-US" dirty="0" smtClean="0"/>
              <a:t>Creating a custom function to convert data type</a:t>
            </a:r>
          </a:p>
          <a:p>
            <a:r>
              <a:rPr lang="en-US" dirty="0" err="1" smtClean="0"/>
              <a:t>astype</a:t>
            </a:r>
            <a:r>
              <a:rPr lang="en-US" dirty="0" smtClean="0"/>
              <a:t>() vs. </a:t>
            </a:r>
            <a:r>
              <a:rPr lang="en-US" dirty="0" err="1" smtClean="0"/>
              <a:t>to_numeric</a:t>
            </a:r>
            <a:r>
              <a:rPr lang="en-US" dirty="0" smtClean="0"/>
              <a:t>()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 pandas as pd</a:t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err="1" smtClean="0"/>
              <a:t>numpy</a:t>
            </a:r>
            <a:r>
              <a:rPr lang="en-US" dirty="0" smtClean="0"/>
              <a:t> as </a:t>
            </a:r>
            <a:r>
              <a:rPr lang="en-US" dirty="0" err="1" smtClean="0"/>
              <a:t>np</a:t>
            </a:r>
            <a:endParaRPr lang="en-US" dirty="0" smtClean="0"/>
          </a:p>
          <a:p>
            <a:r>
              <a:rPr lang="en-US" dirty="0" smtClean="0"/>
              <a:t>def </a:t>
            </a:r>
            <a:r>
              <a:rPr lang="en-US" dirty="0" err="1" smtClean="0"/>
              <a:t>load_df</a:t>
            </a:r>
            <a:r>
              <a:rPr lang="en-US" dirty="0" smtClean="0"/>
              <a:t>(): </a:t>
            </a:r>
            <a:br>
              <a:rPr lang="en-US" dirty="0" smtClean="0"/>
            </a:br>
            <a:r>
              <a:rPr lang="en-US" dirty="0" smtClean="0"/>
              <a:t>return </a:t>
            </a:r>
            <a:r>
              <a:rPr lang="en-US" dirty="0" err="1" smtClean="0"/>
              <a:t>pd.DataFrame</a:t>
            </a:r>
            <a:r>
              <a:rPr lang="en-US" dirty="0" smtClean="0"/>
              <a:t>({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string_col</a:t>
            </a:r>
            <a:r>
              <a:rPr lang="en-US" dirty="0" smtClean="0"/>
              <a:t>': ['1','2','3','4'],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int_col</a:t>
            </a:r>
            <a:r>
              <a:rPr lang="en-US" dirty="0" smtClean="0"/>
              <a:t>': [1,2,3,4],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float_col</a:t>
            </a:r>
            <a:r>
              <a:rPr lang="en-US" dirty="0" smtClean="0"/>
              <a:t>': [1.1,1.2,1.3,4.7],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mix_col</a:t>
            </a:r>
            <a:r>
              <a:rPr lang="en-US" dirty="0" smtClean="0"/>
              <a:t>': ['a', 2, 3, 4],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missing_col</a:t>
            </a:r>
            <a:r>
              <a:rPr lang="en-US" dirty="0" smtClean="0"/>
              <a:t>': [1.0, 2, 3, np.nan],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money_col</a:t>
            </a:r>
            <a:r>
              <a:rPr lang="en-US" dirty="0" smtClean="0"/>
              <a:t>': ['£1,000.00','£2,400.00','£2,400.00','£2,400.00'],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err="1" smtClean="0"/>
              <a:t>boolean_col</a:t>
            </a:r>
            <a:r>
              <a:rPr lang="en-US" dirty="0" smtClean="0"/>
              <a:t>': [True, False, True, True],</a:t>
            </a:r>
            <a:br>
              <a:rPr lang="en-US" dirty="0" smtClean="0"/>
            </a:br>
            <a:r>
              <a:rPr lang="en-US" dirty="0" smtClean="0"/>
              <a:t>'custom': ['Y', 'Y', 'N', 'N']</a:t>
            </a:r>
            <a:br>
              <a:rPr lang="en-US" dirty="0" smtClean="0"/>
            </a:br>
            <a:r>
              <a:rPr lang="en-US" dirty="0" smtClean="0"/>
              <a:t>})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load_df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365125"/>
            <a:ext cx="10506075" cy="59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df.dtypes</a:t>
            </a:r>
            <a:endParaRPr lang="en-US" b="1" dirty="0" smtClean="0"/>
          </a:p>
          <a:p>
            <a:r>
              <a:rPr lang="en-US" dirty="0" err="1" smtClean="0"/>
              <a:t>df.</a:t>
            </a:r>
            <a:r>
              <a:rPr lang="en-US" b="1" dirty="0" err="1" smtClean="0"/>
              <a:t>int_col.dtypes</a:t>
            </a:r>
            <a:endParaRPr lang="en-US" b="1" dirty="0" smtClean="0"/>
          </a:p>
          <a:p>
            <a:r>
              <a:rPr lang="en-US" b="1" dirty="0" smtClean="0"/>
              <a:t>df.info()</a:t>
            </a:r>
          </a:p>
          <a:p>
            <a:pPr>
              <a:buNone/>
            </a:pPr>
            <a:r>
              <a:rPr lang="en-US" b="1" dirty="0" smtClean="0"/>
              <a:t>Converting string to </a:t>
            </a:r>
            <a:r>
              <a:rPr lang="en-US" b="1" dirty="0" err="1" smtClean="0"/>
              <a:t>int</a:t>
            </a:r>
            <a:r>
              <a:rPr lang="en-US" b="1" dirty="0" smtClean="0"/>
              <a:t>/float</a:t>
            </a:r>
          </a:p>
          <a:p>
            <a:r>
              <a:rPr lang="en-US" dirty="0" smtClean="0"/>
              <a:t># string to </a:t>
            </a:r>
            <a:r>
              <a:rPr lang="en-US" dirty="0" err="1" smtClean="0"/>
              <a:t>int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</a:t>
            </a:r>
            <a:r>
              <a:rPr lang="en-US" b="1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</a:t>
            </a:r>
            <a:r>
              <a:rPr lang="en-US" b="1" dirty="0" err="1" smtClean="0"/>
              <a:t>int</a:t>
            </a:r>
            <a:r>
              <a:rPr lang="en-US" b="1" dirty="0" smtClean="0"/>
              <a:t>')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df.dtypes</a:t>
            </a:r>
            <a:endParaRPr lang="en-US" dirty="0" smtClean="0"/>
          </a:p>
          <a:p>
            <a:r>
              <a:rPr lang="en-US" dirty="0" smtClean="0"/>
              <a:t># string to float</a:t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</a:t>
            </a:r>
            <a:r>
              <a:rPr lang="en-US" b="1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('float')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df.dtypes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2. Converting float to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pPr>
              <a:buNone/>
            </a:pP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float_col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float_col</a:t>
            </a:r>
            <a:r>
              <a:rPr lang="en-US" dirty="0" smtClean="0"/>
              <a:t>']</a:t>
            </a:r>
            <a:r>
              <a:rPr lang="en-US" b="1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</a:t>
            </a:r>
            <a:r>
              <a:rPr lang="en-US" b="1" dirty="0" err="1" smtClean="0"/>
              <a:t>int</a:t>
            </a:r>
            <a:r>
              <a:rPr lang="en-US" b="1" dirty="0" smtClean="0"/>
              <a:t>')</a:t>
            </a:r>
          </a:p>
          <a:p>
            <a:pPr>
              <a:buNone/>
            </a:pP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float_col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float_col</a:t>
            </a:r>
            <a:r>
              <a:rPr lang="en-US" dirty="0" smtClean="0"/>
              <a:t>']</a:t>
            </a:r>
            <a:r>
              <a:rPr lang="en-US" b="1" dirty="0" smtClean="0"/>
              <a:t>.round(0)</a:t>
            </a:r>
            <a:r>
              <a:rPr lang="en-US" dirty="0" smtClean="0"/>
              <a:t>.</a:t>
            </a:r>
            <a:r>
              <a:rPr lang="en-US" dirty="0" err="1" smtClean="0"/>
              <a:t>astype</a:t>
            </a:r>
            <a:r>
              <a:rPr lang="en-US" dirty="0" smtClean="0"/>
              <a:t>('</a:t>
            </a:r>
            <a:r>
              <a:rPr lang="en-US" dirty="0" err="1" smtClean="0"/>
              <a:t>int</a:t>
            </a:r>
            <a:r>
              <a:rPr lang="en-US" dirty="0" smtClean="0"/>
              <a:t>')</a:t>
            </a:r>
          </a:p>
          <a:p>
            <a:pPr>
              <a:buNone/>
            </a:pPr>
            <a:r>
              <a:rPr lang="en-US" dirty="0" smtClean="0"/>
              <a:t># Getting </a:t>
            </a:r>
            <a:r>
              <a:rPr lang="en-US" dirty="0" err="1" smtClean="0"/>
              <a:t>ValueError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'].</a:t>
            </a:r>
            <a:r>
              <a:rPr lang="en-US" dirty="0" err="1" smtClean="0"/>
              <a:t>astype</a:t>
            </a:r>
            <a:r>
              <a:rPr lang="en-US" dirty="0" smtClean="0"/>
              <a:t>('</a:t>
            </a:r>
            <a:r>
              <a:rPr lang="en-US" dirty="0" err="1" smtClean="0"/>
              <a:t>int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The error shows it’s the problem with the value 'a' as it cannot be converted to an integer. In order to get around this problem, we can use Pandas </a:t>
            </a:r>
            <a:r>
              <a:rPr lang="en-US" dirty="0" err="1" smtClean="0"/>
              <a:t>to_numeric</a:t>
            </a:r>
            <a:r>
              <a:rPr lang="en-US" dirty="0" smtClean="0"/>
              <a:t>() function with argument errors='coerce'.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 = </a:t>
            </a:r>
            <a:r>
              <a:rPr lang="en-US" dirty="0" err="1" smtClean="0"/>
              <a:t>pd.</a:t>
            </a:r>
            <a:r>
              <a:rPr lang="en-US" b="1" dirty="0" err="1" smtClean="0"/>
              <a:t>to_numeric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'], </a:t>
            </a:r>
            <a:r>
              <a:rPr lang="en-US" b="1" dirty="0" smtClean="0"/>
              <a:t>errors='coerce'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when checking the </a:t>
            </a:r>
            <a:r>
              <a:rPr lang="en-US" dirty="0" err="1" smtClean="0"/>
              <a:t>dtypes</a:t>
            </a:r>
            <a:r>
              <a:rPr lang="en-US" dirty="0" smtClean="0"/>
              <a:t>, you will find it get converted to float64.</a:t>
            </a:r>
          </a:p>
          <a:p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'].</a:t>
            </a:r>
            <a:r>
              <a:rPr lang="en-US" dirty="0" err="1" smtClean="0"/>
              <a:t>dtypes</a:t>
            </a:r>
            <a:endParaRPr lang="en-US" smtClean="0"/>
          </a:p>
          <a:p>
            <a:r>
              <a:rPr lang="en-US" smtClean="0"/>
              <a:t>dtype</a:t>
            </a:r>
            <a:r>
              <a:rPr lang="en-US" dirty="0" smtClean="0"/>
              <a:t>('</a:t>
            </a:r>
            <a:r>
              <a:rPr lang="en-US" b="1" dirty="0" smtClean="0"/>
              <a:t>float64</a:t>
            </a:r>
            <a:r>
              <a:rPr lang="en-US" dirty="0" smtClean="0"/>
              <a:t>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some cases, you don’t want to output to be float values you want it to be integers, for instance converting an ID column. We can call </a:t>
            </a:r>
            <a:r>
              <a:rPr lang="en-US" dirty="0" err="1" smtClean="0"/>
              <a:t>astype</a:t>
            </a:r>
            <a:r>
              <a:rPr lang="en-US" dirty="0" smtClean="0"/>
              <a:t>('Int64').</a:t>
            </a:r>
          </a:p>
          <a:p>
            <a:r>
              <a:rPr lang="en-US" dirty="0" smtClean="0"/>
              <a:t>Note it has a capital I and is different than </a:t>
            </a:r>
            <a:r>
              <a:rPr lang="en-US" dirty="0" err="1" smtClean="0"/>
              <a:t>Numpy</a:t>
            </a:r>
            <a:r>
              <a:rPr lang="en-US" dirty="0" smtClean="0"/>
              <a:t> 'int64'. What this does is change </a:t>
            </a:r>
            <a:r>
              <a:rPr lang="en-US" dirty="0" err="1" smtClean="0"/>
              <a:t>Numpy’s</a:t>
            </a:r>
            <a:r>
              <a:rPr lang="en-US" dirty="0" smtClean="0"/>
              <a:t> </a:t>
            </a:r>
            <a:r>
              <a:rPr lang="en-US" dirty="0" err="1" smtClean="0"/>
              <a:t>NaN</a:t>
            </a:r>
            <a:r>
              <a:rPr lang="en-US" dirty="0" smtClean="0"/>
              <a:t> to Pandas’ NA and this allows it to be an integer.</a:t>
            </a:r>
          </a:p>
          <a:p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 = </a:t>
            </a:r>
            <a:br>
              <a:rPr lang="en-US" dirty="0" smtClean="0"/>
            </a:br>
            <a:r>
              <a:rPr lang="en-US" dirty="0" err="1" smtClean="0"/>
              <a:t>pd.to_numeric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'], errors='coerce').</a:t>
            </a:r>
            <a:r>
              <a:rPr lang="en-US" b="1" dirty="0" err="1" smtClean="0"/>
              <a:t>astype</a:t>
            </a:r>
            <a:r>
              <a:rPr lang="en-US" b="1" dirty="0" smtClean="0"/>
              <a:t>('Int64')</a:t>
            </a: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'].</a:t>
            </a:r>
            <a:r>
              <a:rPr lang="en-US" dirty="0" err="1" smtClean="0"/>
              <a:t>dtypes</a:t>
            </a:r>
            <a:endParaRPr lang="en-US" dirty="0" smtClean="0"/>
          </a:p>
          <a:p>
            <a:r>
              <a:rPr lang="en-US" dirty="0" smtClean="0"/>
              <a:t>Alternatively, we can replace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nan</a:t>
            </a:r>
            <a:r>
              <a:rPr lang="en-US" dirty="0" smtClean="0"/>
              <a:t> with another value (for example replacing </a:t>
            </a:r>
            <a:r>
              <a:rPr lang="en-US" dirty="0" err="1" smtClean="0"/>
              <a:t>NaN</a:t>
            </a:r>
            <a:r>
              <a:rPr lang="en-US" dirty="0" smtClean="0"/>
              <a:t> with 0) and call </a:t>
            </a:r>
            <a:r>
              <a:rPr lang="en-US" dirty="0" err="1" smtClean="0"/>
              <a:t>astype</a:t>
            </a:r>
            <a:r>
              <a:rPr lang="en-US" dirty="0" smtClean="0"/>
              <a:t>('</a:t>
            </a:r>
            <a:r>
              <a:rPr lang="en-US" dirty="0" err="1" smtClean="0"/>
              <a:t>int</a:t>
            </a:r>
            <a:r>
              <a:rPr lang="en-US" dirty="0" smtClean="0"/>
              <a:t>')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 = </a:t>
            </a:r>
            <a:r>
              <a:rPr lang="en-US" dirty="0" err="1" smtClean="0"/>
              <a:t>pd.to_numeric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'], </a:t>
            </a:r>
            <a:br>
              <a:rPr lang="en-US" dirty="0" smtClean="0"/>
            </a:br>
            <a:r>
              <a:rPr lang="en-US" dirty="0" smtClean="0"/>
              <a:t>errors='coerce'</a:t>
            </a:r>
            <a:br>
              <a:rPr lang="en-US" dirty="0" smtClean="0"/>
            </a:br>
            <a:r>
              <a:rPr lang="en-US" dirty="0" smtClean="0"/>
              <a:t>).</a:t>
            </a:r>
            <a:r>
              <a:rPr lang="en-US" b="1" dirty="0" err="1" smtClean="0"/>
              <a:t>fillna</a:t>
            </a:r>
            <a:r>
              <a:rPr lang="en-US" b="1" dirty="0" smtClean="0"/>
              <a:t>(0)</a:t>
            </a:r>
            <a:r>
              <a:rPr lang="en-US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</a:t>
            </a:r>
            <a:r>
              <a:rPr lang="en-US" b="1" dirty="0" err="1" smtClean="0"/>
              <a:t>int</a:t>
            </a:r>
            <a:r>
              <a:rPr lang="en-US" b="1" dirty="0" smtClean="0"/>
              <a:t>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Missing value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Now we should be fully equipped with dealing with the missing values. In Pandas, missing values are given the value </a:t>
            </a:r>
            <a:r>
              <a:rPr lang="en-US" dirty="0" err="1" smtClean="0"/>
              <a:t>NaN</a:t>
            </a:r>
            <a:r>
              <a:rPr lang="en-US" dirty="0" smtClean="0"/>
              <a:t>, short for “Not a Number”. For technical reasons, these </a:t>
            </a:r>
            <a:r>
              <a:rPr lang="en-US" dirty="0" err="1" smtClean="0"/>
              <a:t>NaN</a:t>
            </a:r>
            <a:r>
              <a:rPr lang="en-US" dirty="0" smtClean="0"/>
              <a:t> values are always of the float64.</a:t>
            </a:r>
          </a:p>
          <a:p>
            <a:r>
              <a:rPr lang="en-US" dirty="0" err="1" smtClean="0"/>
              <a:t>df.</a:t>
            </a:r>
            <a:r>
              <a:rPr lang="en-US" b="1" dirty="0" err="1" smtClean="0"/>
              <a:t>missing_col.dtypes</a:t>
            </a:r>
            <a:endParaRPr lang="en-US" b="1" dirty="0" smtClean="0"/>
          </a:p>
          <a:p>
            <a:r>
              <a:rPr lang="en-US" dirty="0" err="1" smtClean="0"/>
              <a:t>dtype</a:t>
            </a:r>
            <a:r>
              <a:rPr lang="en-US" dirty="0" smtClean="0"/>
              <a:t>('</a:t>
            </a:r>
            <a:r>
              <a:rPr lang="en-US" b="1" dirty="0" smtClean="0"/>
              <a:t>float64</a:t>
            </a:r>
            <a:r>
              <a:rPr lang="en-US" dirty="0" smtClean="0"/>
              <a:t>')</a:t>
            </a:r>
          </a:p>
          <a:p>
            <a:pPr>
              <a:buNone/>
            </a:pPr>
            <a:r>
              <a:rPr lang="en-US" dirty="0" smtClean="0"/>
              <a:t>To get around the error, we can call </a:t>
            </a:r>
            <a:r>
              <a:rPr lang="en-US" dirty="0" err="1" smtClean="0"/>
              <a:t>astype</a:t>
            </a:r>
            <a:r>
              <a:rPr lang="en-US" dirty="0" smtClean="0"/>
              <a:t>('Int64') as we did above (Note it is </a:t>
            </a:r>
            <a:r>
              <a:rPr lang="en-US" dirty="0" err="1" smtClean="0"/>
              <a:t>captial</a:t>
            </a:r>
            <a:r>
              <a:rPr lang="en-US" dirty="0" smtClean="0"/>
              <a:t> I, same as mentioned in the last section). What this does is change </a:t>
            </a:r>
            <a:r>
              <a:rPr lang="en-US" dirty="0" err="1" smtClean="0"/>
              <a:t>Numpy’s</a:t>
            </a:r>
            <a:r>
              <a:rPr lang="en-US" dirty="0" smtClean="0"/>
              <a:t> </a:t>
            </a:r>
            <a:r>
              <a:rPr lang="en-US" dirty="0" err="1" smtClean="0"/>
              <a:t>NaN</a:t>
            </a:r>
            <a:r>
              <a:rPr lang="en-US" dirty="0" smtClean="0"/>
              <a:t> to Pandas’ NA and this allows it to be an integer.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missing_col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missing_col</a:t>
            </a:r>
            <a:r>
              <a:rPr lang="en-US" dirty="0" smtClean="0"/>
              <a:t>'].</a:t>
            </a:r>
            <a:r>
              <a:rPr lang="en-US" b="1" dirty="0" err="1" smtClean="0"/>
              <a:t>astype</a:t>
            </a:r>
            <a:r>
              <a:rPr lang="en-US" b="1" dirty="0" smtClean="0"/>
              <a:t>('Int64')</a:t>
            </a:r>
          </a:p>
          <a:p>
            <a:pPr>
              <a:buNone/>
            </a:pPr>
            <a:r>
              <a:rPr lang="en-US" dirty="0" smtClean="0"/>
              <a:t>Alternatively, we can replace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NaN</a:t>
            </a:r>
            <a:r>
              <a:rPr lang="en-US" dirty="0" smtClean="0"/>
              <a:t> with another value (for example replacing </a:t>
            </a:r>
            <a:r>
              <a:rPr lang="en-US" dirty="0" err="1" smtClean="0"/>
              <a:t>NaN</a:t>
            </a:r>
            <a:r>
              <a:rPr lang="en-US" dirty="0" smtClean="0"/>
              <a:t> with 0) and call </a:t>
            </a:r>
            <a:r>
              <a:rPr lang="en-US" dirty="0" err="1" smtClean="0"/>
              <a:t>astype</a:t>
            </a:r>
            <a:r>
              <a:rPr lang="en-US" dirty="0" smtClean="0"/>
              <a:t>('</a:t>
            </a:r>
            <a:r>
              <a:rPr lang="en-US" dirty="0" err="1" smtClean="0"/>
              <a:t>int</a:t>
            </a:r>
            <a:r>
              <a:rPr lang="en-US" dirty="0" smtClean="0"/>
              <a:t>')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mix_col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missing_col</a:t>
            </a:r>
            <a:r>
              <a:rPr lang="en-US" dirty="0" smtClean="0"/>
              <a:t>'].</a:t>
            </a:r>
            <a:r>
              <a:rPr lang="en-US" b="1" dirty="0" err="1" smtClean="0"/>
              <a:t>fillna</a:t>
            </a:r>
            <a:r>
              <a:rPr lang="en-US" b="1" dirty="0" smtClean="0"/>
              <a:t>(0)</a:t>
            </a:r>
            <a:r>
              <a:rPr lang="en-US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</a:t>
            </a:r>
            <a:r>
              <a:rPr lang="en-US" b="1" dirty="0" err="1" smtClean="0"/>
              <a:t>int</a:t>
            </a:r>
            <a:r>
              <a:rPr lang="en-US" b="1" dirty="0" smtClean="0"/>
              <a:t>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621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Converting a money column to numbers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7909"/>
            <a:ext cx="10515600" cy="494905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Let’s move on to the money column. The problem is that if we are using the method above we’re going to get all </a:t>
            </a:r>
            <a:r>
              <a:rPr lang="en-US" dirty="0" err="1" smtClean="0"/>
              <a:t>NaN</a:t>
            </a:r>
            <a:r>
              <a:rPr lang="en-US" dirty="0" smtClean="0"/>
              <a:t> or NA values because they are all strings with symbols £ and ,, and they can’t be converted to numbers. So the first what we have to do is removing all invalid symbols.</a:t>
            </a:r>
          </a:p>
          <a:p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money_replace</a:t>
            </a:r>
            <a:r>
              <a:rPr lang="en-US" dirty="0" smtClean="0"/>
              <a:t>'] = 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money_col</a:t>
            </a:r>
            <a:r>
              <a:rPr lang="en-US" dirty="0" smtClean="0"/>
              <a:t>']</a:t>
            </a:r>
            <a:r>
              <a:rPr lang="en-US" b="1" dirty="0" smtClean="0"/>
              <a:t>.</a:t>
            </a:r>
            <a:r>
              <a:rPr lang="en-US" b="1" dirty="0" err="1" smtClean="0"/>
              <a:t>str.replace</a:t>
            </a:r>
            <a:r>
              <a:rPr lang="en-US" b="1" dirty="0" smtClean="0"/>
              <a:t>('£', '').</a:t>
            </a:r>
            <a:r>
              <a:rPr lang="en-US" b="1" dirty="0" err="1" smtClean="0"/>
              <a:t>str.replace</a:t>
            </a:r>
            <a:r>
              <a:rPr lang="en-US" b="1" dirty="0" smtClean="0"/>
              <a:t>(',','')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money_replace</a:t>
            </a:r>
            <a:r>
              <a:rPr lang="en-US" dirty="0" smtClean="0"/>
              <a:t>'] = </a:t>
            </a:r>
            <a:r>
              <a:rPr lang="en-US" dirty="0" err="1" smtClean="0"/>
              <a:t>pd.to_numeric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money_replace</a:t>
            </a:r>
            <a:r>
              <a:rPr lang="en-US" dirty="0" smtClean="0"/>
              <a:t>'])</a:t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money_replace</a:t>
            </a:r>
            <a:r>
              <a:rPr lang="en-US" dirty="0" smtClean="0"/>
              <a:t>']</a:t>
            </a:r>
          </a:p>
          <a:p>
            <a:pPr>
              <a:buNone/>
            </a:pPr>
            <a:r>
              <a:rPr lang="en-US" dirty="0" smtClean="0"/>
              <a:t>We chain 2 replace() calls, one for £ and the other for ,, to replace them with an empty string.</a:t>
            </a:r>
          </a:p>
          <a:p>
            <a:pPr>
              <a:buNone/>
            </a:pPr>
            <a:r>
              <a:rPr lang="en-US" dirty="0" smtClean="0"/>
              <a:t>If you are familiar with regular expression, we can also replace those symbols with a regular expression.</a:t>
            </a:r>
          </a:p>
          <a:p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money_regex</a:t>
            </a:r>
            <a:r>
              <a:rPr lang="en-US" dirty="0" smtClean="0"/>
              <a:t>'] = 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money_col</a:t>
            </a:r>
            <a:r>
              <a:rPr lang="en-US" dirty="0" smtClean="0"/>
              <a:t>'].</a:t>
            </a:r>
            <a:r>
              <a:rPr lang="en-US" dirty="0" err="1" smtClean="0"/>
              <a:t>str.replace</a:t>
            </a:r>
            <a:r>
              <a:rPr lang="en-US" dirty="0" smtClean="0"/>
              <a:t>(</a:t>
            </a:r>
            <a:r>
              <a:rPr lang="en-US" b="1" dirty="0" smtClean="0"/>
              <a:t>'[\£\,]', '', </a:t>
            </a:r>
            <a:r>
              <a:rPr lang="en-US" b="1" dirty="0" err="1" smtClean="0"/>
              <a:t>regex</a:t>
            </a:r>
            <a:r>
              <a:rPr lang="en-US" b="1" dirty="0" smtClean="0"/>
              <a:t>=True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money_regex</a:t>
            </a:r>
            <a:r>
              <a:rPr lang="en-US" dirty="0" smtClean="0"/>
              <a:t>'] = </a:t>
            </a:r>
            <a:r>
              <a:rPr lang="en-US" dirty="0" err="1" smtClean="0"/>
              <a:t>pd.to_numeric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money_replace</a:t>
            </a:r>
            <a:r>
              <a:rPr lang="en-US" dirty="0" smtClean="0"/>
              <a:t>'])</a:t>
            </a:r>
            <a:br>
              <a:rPr lang="en-US" dirty="0" smtClean="0"/>
            </a:b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money_regex</a:t>
            </a:r>
            <a:r>
              <a:rPr lang="en-US" dirty="0" smtClean="0"/>
              <a:t>']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Converting </a:t>
            </a:r>
            <a:r>
              <a:rPr lang="en-US" sz="3600" b="1" dirty="0" err="1" smtClean="0"/>
              <a:t>boolean</a:t>
            </a:r>
            <a:r>
              <a:rPr lang="en-US" sz="3600" b="1" dirty="0" smtClean="0"/>
              <a:t> to 0/1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We have True/False, but you can imagine a case in which need these as 0 and 1 , for instance, if you are building a machine learning model and this is one of your input features, you’d need it to be numeric and you would use 0 and 1 to represent False and True. This is actually very simple, you can just call </a:t>
            </a:r>
            <a:r>
              <a:rPr lang="en-US" dirty="0" err="1" smtClean="0"/>
              <a:t>astype</a:t>
            </a:r>
            <a:r>
              <a:rPr lang="en-US" dirty="0" smtClean="0"/>
              <a:t>('</a:t>
            </a:r>
            <a:r>
              <a:rPr lang="en-US" dirty="0" err="1" smtClean="0"/>
              <a:t>int</a:t>
            </a:r>
            <a:r>
              <a:rPr lang="en-US" dirty="0" smtClean="0"/>
              <a:t>'):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boolean_col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boolean_col</a:t>
            </a:r>
            <a:r>
              <a:rPr lang="en-US" dirty="0" smtClean="0"/>
              <a:t>']</a:t>
            </a:r>
            <a:r>
              <a:rPr lang="en-US" b="1" dirty="0" smtClean="0"/>
              <a:t>.</a:t>
            </a:r>
            <a:r>
              <a:rPr lang="en-US" b="1" dirty="0" err="1" smtClean="0"/>
              <a:t>astype</a:t>
            </a:r>
            <a:r>
              <a:rPr lang="en-US" b="1" dirty="0" smtClean="0"/>
              <a:t>('</a:t>
            </a:r>
            <a:r>
              <a:rPr lang="en-US" b="1" dirty="0" err="1" smtClean="0"/>
              <a:t>int</a:t>
            </a:r>
            <a:r>
              <a:rPr lang="en-US" b="1" dirty="0" smtClean="0"/>
              <a:t>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Converting multiple column data types at once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49882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So far, we have been converting data type one column at a time. For instance</a:t>
            </a:r>
          </a:p>
          <a:p>
            <a:r>
              <a:rPr lang="en-US" dirty="0" smtClean="0"/>
              <a:t># Converting column </a:t>
            </a:r>
            <a:r>
              <a:rPr lang="en-US" dirty="0" err="1" smtClean="0"/>
              <a:t>string_col</a:t>
            </a:r>
            <a:r>
              <a:rPr lang="en-US" dirty="0" smtClean="0"/>
              <a:t> and </a:t>
            </a:r>
            <a:r>
              <a:rPr lang="en-US" dirty="0" err="1" smtClean="0"/>
              <a:t>int_col</a:t>
            </a:r>
            <a:r>
              <a:rPr lang="en-US" dirty="0" smtClean="0"/>
              <a:t> one at a time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string_col</a:t>
            </a:r>
            <a:r>
              <a:rPr lang="en-US" dirty="0" smtClean="0"/>
              <a:t>'].</a:t>
            </a:r>
            <a:r>
              <a:rPr lang="en-US" dirty="0" err="1" smtClean="0"/>
              <a:t>astype</a:t>
            </a:r>
            <a:r>
              <a:rPr lang="en-US" dirty="0" smtClean="0"/>
              <a:t>('float16')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int_col</a:t>
            </a:r>
            <a:r>
              <a:rPr lang="en-US" dirty="0" smtClean="0"/>
              <a:t>'] =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int_col</a:t>
            </a:r>
            <a:r>
              <a:rPr lang="en-US" dirty="0" smtClean="0"/>
              <a:t>'].</a:t>
            </a:r>
            <a:r>
              <a:rPr lang="en-US" dirty="0" err="1" smtClean="0"/>
              <a:t>astype</a:t>
            </a:r>
            <a:r>
              <a:rPr lang="en-US" dirty="0" smtClean="0"/>
              <a:t>('float16')</a:t>
            </a:r>
          </a:p>
          <a:p>
            <a:pPr>
              <a:buNone/>
            </a:pPr>
            <a:r>
              <a:rPr lang="en-US" dirty="0" smtClean="0"/>
              <a:t>There is a </a:t>
            </a:r>
            <a:r>
              <a:rPr lang="en-US" dirty="0" err="1" smtClean="0"/>
              <a:t>DataFrame</a:t>
            </a:r>
            <a:r>
              <a:rPr lang="en-US" dirty="0" smtClean="0"/>
              <a:t> method also called </a:t>
            </a:r>
            <a:r>
              <a:rPr lang="en-US" dirty="0" err="1" smtClean="0"/>
              <a:t>astype</a:t>
            </a:r>
            <a:r>
              <a:rPr lang="en-US" dirty="0" smtClean="0"/>
              <a:t>() allows us to convert multiple column data types at once. It is time-saving when you have a bunch of columns you want to change.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df.astype</a:t>
            </a:r>
            <a:r>
              <a:rPr lang="en-US" dirty="0" smtClean="0"/>
              <a:t>({</a:t>
            </a:r>
            <a:br>
              <a:rPr lang="en-US" dirty="0" smtClean="0"/>
            </a:br>
            <a:r>
              <a:rPr lang="en-US" b="1" dirty="0" smtClean="0"/>
              <a:t>'</a:t>
            </a:r>
            <a:r>
              <a:rPr lang="en-US" b="1" dirty="0" err="1" smtClean="0"/>
              <a:t>string_col</a:t>
            </a:r>
            <a:r>
              <a:rPr lang="en-US" b="1" dirty="0" smtClean="0"/>
              <a:t>': 'float16',</a:t>
            </a:r>
            <a:br>
              <a:rPr lang="en-US" b="1" dirty="0" smtClean="0"/>
            </a:br>
            <a:r>
              <a:rPr lang="en-US" b="1" dirty="0" smtClean="0"/>
              <a:t>'</a:t>
            </a:r>
            <a:r>
              <a:rPr lang="en-US" b="1" dirty="0" err="1" smtClean="0"/>
              <a:t>int_col</a:t>
            </a:r>
            <a:r>
              <a:rPr lang="en-US" b="1" dirty="0" smtClean="0"/>
              <a:t>': 'float16'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66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Defining the data type of each column when reading a CSV file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If you want to set the data type for each column when reading a CSV file, you can use the argument </a:t>
            </a:r>
            <a:r>
              <a:rPr lang="en-US" dirty="0" err="1" smtClean="0"/>
              <a:t>dtype</a:t>
            </a:r>
            <a:r>
              <a:rPr lang="en-US" dirty="0" smtClean="0"/>
              <a:t> when loading data with </a:t>
            </a:r>
            <a:r>
              <a:rPr lang="en-US" dirty="0" err="1" smtClean="0"/>
              <a:t>read_csv</a:t>
            </a:r>
            <a:r>
              <a:rPr lang="en-US" dirty="0" smtClean="0"/>
              <a:t>():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pd.read_csv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'dataset.csv', </a:t>
            </a:r>
            <a:br>
              <a:rPr lang="en-US" dirty="0" smtClean="0"/>
            </a:br>
            <a:r>
              <a:rPr lang="en-US" b="1" dirty="0" err="1" smtClean="0"/>
              <a:t>dtype</a:t>
            </a:r>
            <a:r>
              <a:rPr lang="en-US" b="1" dirty="0" smtClean="0"/>
              <a:t>={</a:t>
            </a:r>
            <a:br>
              <a:rPr lang="en-US" b="1" dirty="0" smtClean="0"/>
            </a:br>
            <a:r>
              <a:rPr lang="en-US" b="1" dirty="0" smtClean="0"/>
              <a:t>'</a:t>
            </a:r>
            <a:r>
              <a:rPr lang="en-US" b="1" dirty="0" err="1" smtClean="0"/>
              <a:t>string_col</a:t>
            </a:r>
            <a:r>
              <a:rPr lang="en-US" b="1" dirty="0" smtClean="0"/>
              <a:t>': 'float16',</a:t>
            </a:r>
            <a:br>
              <a:rPr lang="en-US" b="1" dirty="0" smtClean="0"/>
            </a:br>
            <a:r>
              <a:rPr lang="en-US" b="1" dirty="0" smtClean="0"/>
              <a:t>'</a:t>
            </a:r>
            <a:r>
              <a:rPr lang="en-US" b="1" dirty="0" err="1" smtClean="0"/>
              <a:t>int_col</a:t>
            </a:r>
            <a:r>
              <a:rPr lang="en-US" b="1" dirty="0" smtClean="0"/>
              <a:t>': 'float16'</a:t>
            </a:r>
            <a:br>
              <a:rPr lang="en-US" b="1" dirty="0" smtClean="0"/>
            </a:br>
            <a:r>
              <a:rPr lang="en-US" b="1" dirty="0" smtClean="0"/>
              <a:t>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Creating a custom function to convert data to numbers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When data is a bit complex to convert, we can create a custom function and apply it to each value to convert to the appropriate data type.</a:t>
            </a:r>
          </a:p>
          <a:p>
            <a:pPr>
              <a:buNone/>
            </a:pPr>
            <a:r>
              <a:rPr lang="en-US" dirty="0" smtClean="0"/>
              <a:t>For instance, the </a:t>
            </a:r>
            <a:r>
              <a:rPr lang="en-US" b="1" dirty="0" err="1" smtClean="0"/>
              <a:t>money_col</a:t>
            </a:r>
            <a:r>
              <a:rPr lang="en-US" dirty="0" smtClean="0"/>
              <a:t> column, here is a simple function we can use:</a:t>
            </a:r>
          </a:p>
          <a:p>
            <a:r>
              <a:rPr lang="en-US" dirty="0" smtClean="0"/>
              <a:t>&gt;&gt;&gt; </a:t>
            </a:r>
            <a:r>
              <a:rPr lang="en-US" b="1" dirty="0" smtClean="0"/>
              <a:t>def </a:t>
            </a:r>
            <a:r>
              <a:rPr lang="en-US" b="1" dirty="0" err="1" smtClean="0"/>
              <a:t>convert_money</a:t>
            </a:r>
            <a:r>
              <a:rPr lang="en-US" b="1" dirty="0" smtClean="0"/>
              <a:t>(value):</a:t>
            </a:r>
            <a:br>
              <a:rPr lang="en-US" b="1" dirty="0" smtClean="0"/>
            </a:br>
            <a:r>
              <a:rPr lang="en-US" b="1" dirty="0" smtClean="0"/>
              <a:t>value = </a:t>
            </a:r>
            <a:r>
              <a:rPr lang="en-US" b="1" dirty="0" err="1" smtClean="0"/>
              <a:t>value.replace</a:t>
            </a:r>
            <a:r>
              <a:rPr lang="en-US" b="1" dirty="0" smtClean="0"/>
              <a:t>('£','').replace(',', '')</a:t>
            </a:r>
            <a:br>
              <a:rPr lang="en-US" b="1" dirty="0" smtClean="0"/>
            </a:br>
            <a:r>
              <a:rPr lang="en-US" b="1" dirty="0" smtClean="0"/>
              <a:t>return float(value)</a:t>
            </a:r>
            <a:r>
              <a:rPr lang="en-US" dirty="0" smtClean="0"/>
              <a:t>&gt;&gt;&gt;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money_col</a:t>
            </a:r>
            <a:r>
              <a:rPr lang="en-US" dirty="0" smtClean="0"/>
              <a:t>']</a:t>
            </a:r>
            <a:r>
              <a:rPr lang="en-US" b="1" dirty="0" smtClean="0"/>
              <a:t>.apply(</a:t>
            </a:r>
            <a:r>
              <a:rPr lang="en-US" b="1" dirty="0" err="1" smtClean="0"/>
              <a:t>convert_money</a:t>
            </a:r>
            <a:r>
              <a:rPr lang="en-US" b="1" dirty="0" smtClean="0"/>
              <a:t>)</a:t>
            </a:r>
          </a:p>
          <a:p>
            <a:pPr>
              <a:buNone/>
            </a:pPr>
            <a:r>
              <a:rPr lang="en-US" dirty="0" smtClean="0"/>
              <a:t>We can also use a lambda function: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money_col</a:t>
            </a:r>
            <a:r>
              <a:rPr lang="en-US" dirty="0" smtClean="0"/>
              <a:t>']</a:t>
            </a:r>
            <a:br>
              <a:rPr lang="en-US" dirty="0" smtClean="0"/>
            </a:br>
            <a:r>
              <a:rPr lang="en-US" dirty="0" smtClean="0"/>
              <a:t>.apply(</a:t>
            </a:r>
            <a:r>
              <a:rPr lang="en-US" b="1" dirty="0" smtClean="0"/>
              <a:t>lambda v: </a:t>
            </a:r>
            <a:r>
              <a:rPr lang="en-US" b="1" dirty="0" err="1" smtClean="0"/>
              <a:t>v.replace</a:t>
            </a:r>
            <a:r>
              <a:rPr lang="en-US" b="1" dirty="0" smtClean="0"/>
              <a:t>('£','').replace(',','')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astype</a:t>
            </a:r>
            <a:r>
              <a:rPr lang="en-US" dirty="0" smtClean="0"/>
              <a:t>('float')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Difference between </a:t>
            </a:r>
            <a:r>
              <a:rPr lang="en-US" sz="3200" b="1" dirty="0" err="1" smtClean="0"/>
              <a:t>astype</a:t>
            </a:r>
            <a:r>
              <a:rPr lang="en-US" sz="3200" b="1" dirty="0" smtClean="0"/>
              <a:t>() and </a:t>
            </a:r>
            <a:r>
              <a:rPr lang="en-US" sz="3200" b="1" dirty="0" err="1" smtClean="0"/>
              <a:t>to_numeric</a:t>
            </a:r>
            <a:r>
              <a:rPr lang="en-US" sz="3200" b="1" dirty="0" smtClean="0"/>
              <a:t>()</a:t>
            </a:r>
            <a:br>
              <a:rPr lang="en-US" sz="3200" b="1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simplest way to convert data type from one to the other is to use </a:t>
            </a:r>
            <a:r>
              <a:rPr lang="en-US" dirty="0" err="1" smtClean="0"/>
              <a:t>astype</a:t>
            </a:r>
            <a:r>
              <a:rPr lang="en-US" dirty="0" smtClean="0"/>
              <a:t>() method. The method is supported by both Pandas </a:t>
            </a:r>
            <a:r>
              <a:rPr lang="en-US" dirty="0" err="1" smtClean="0"/>
              <a:t>DataFrame</a:t>
            </a:r>
            <a:r>
              <a:rPr lang="en-US" dirty="0" smtClean="0"/>
              <a:t> and Series. If you already have a numeric data type (int8, int16, int32, int64, float16, float32, float64, float128, and </a:t>
            </a:r>
            <a:r>
              <a:rPr lang="en-US" dirty="0" err="1" smtClean="0"/>
              <a:t>boolean</a:t>
            </a:r>
            <a:r>
              <a:rPr lang="en-US" dirty="0" smtClean="0"/>
              <a:t>) you can also use </a:t>
            </a:r>
            <a:r>
              <a:rPr lang="en-US" dirty="0" err="1" smtClean="0"/>
              <a:t>astype</a:t>
            </a:r>
            <a:r>
              <a:rPr lang="en-US" dirty="0" smtClean="0"/>
              <a:t>() to:</a:t>
            </a:r>
          </a:p>
          <a:p>
            <a:r>
              <a:rPr lang="en-US" dirty="0" smtClean="0"/>
              <a:t>convert it to another numeric data type (</a:t>
            </a:r>
            <a:r>
              <a:rPr lang="en-US" dirty="0" err="1" smtClean="0"/>
              <a:t>int</a:t>
            </a:r>
            <a:r>
              <a:rPr lang="en-US" dirty="0" smtClean="0"/>
              <a:t> to float, float to </a:t>
            </a:r>
            <a:r>
              <a:rPr lang="en-US" dirty="0" err="1" smtClean="0"/>
              <a:t>int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use it to downcast to a smaller or </a:t>
            </a:r>
            <a:r>
              <a:rPr lang="en-US" dirty="0" err="1" smtClean="0"/>
              <a:t>upcast</a:t>
            </a:r>
            <a:r>
              <a:rPr lang="en-US" dirty="0" smtClean="0"/>
              <a:t> to a larger byte size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astype</a:t>
            </a:r>
            <a:r>
              <a:rPr lang="en-US" dirty="0" smtClean="0"/>
              <a:t>() won’t work for a column of mixed types. For instance, the </a:t>
            </a:r>
            <a:r>
              <a:rPr lang="en-US" b="1" dirty="0" err="1" smtClean="0"/>
              <a:t>mixed_col</a:t>
            </a:r>
            <a:r>
              <a:rPr lang="en-US" dirty="0" smtClean="0"/>
              <a:t> has a and </a:t>
            </a:r>
            <a:r>
              <a:rPr lang="en-US" b="1" dirty="0" err="1" smtClean="0"/>
              <a:t>missing_col</a:t>
            </a:r>
            <a:r>
              <a:rPr lang="en-US" dirty="0" smtClean="0"/>
              <a:t> has </a:t>
            </a:r>
            <a:r>
              <a:rPr lang="en-US" dirty="0" err="1" smtClean="0"/>
              <a:t>NaN</a:t>
            </a:r>
            <a:r>
              <a:rPr lang="en-US" dirty="0" smtClean="0"/>
              <a:t>. If we try to use </a:t>
            </a:r>
            <a:r>
              <a:rPr lang="en-US" dirty="0" err="1" smtClean="0"/>
              <a:t>astype</a:t>
            </a:r>
            <a:r>
              <a:rPr lang="en-US" dirty="0" smtClean="0"/>
              <a:t>() we would get a </a:t>
            </a:r>
            <a:r>
              <a:rPr lang="en-US" b="1" dirty="0" err="1" smtClean="0"/>
              <a:t>ValueError</a:t>
            </a:r>
            <a:r>
              <a:rPr lang="en-US" dirty="0" smtClean="0"/>
              <a:t>. As of Pandas 0.20.0, this error can be suppressed by setting the argument errors='ignore', but your original data will be returned untouched.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3236</Words>
  <Application>Microsoft Office PowerPoint</Application>
  <PresentationFormat>Widescreen</PresentationFormat>
  <Paragraphs>575</Paragraphs>
  <Slides>102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Courier New</vt:lpstr>
      <vt:lpstr>Wingdings</vt:lpstr>
      <vt:lpstr>Office Theme</vt:lpstr>
      <vt:lpstr>Python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You……!</vt:lpstr>
      <vt:lpstr>Tutorial Content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Python Libraries for Data Science</vt:lpstr>
      <vt:lpstr>Loading Python Libraries</vt:lpstr>
      <vt:lpstr>Reading data using pandas</vt:lpstr>
      <vt:lpstr>Exploring data frames</vt:lpstr>
      <vt:lpstr>      Hands-on exercises</vt:lpstr>
      <vt:lpstr>Data Frame data types</vt:lpstr>
      <vt:lpstr>Data Frame data types</vt:lpstr>
      <vt:lpstr>Data Frames attributes</vt:lpstr>
      <vt:lpstr>      Hands-on exercises</vt:lpstr>
      <vt:lpstr>Data Frames methods</vt:lpstr>
      <vt:lpstr>      Hands-on exercises</vt:lpstr>
      <vt:lpstr>Selecting a column in a Data Frame</vt:lpstr>
      <vt:lpstr>      Hands-on exercises</vt:lpstr>
      <vt:lpstr>Data Frames groupby method</vt:lpstr>
      <vt:lpstr>Data Frames groupby method</vt:lpstr>
      <vt:lpstr>Data Frames groupby method</vt:lpstr>
      <vt:lpstr>Data Frame: filtering</vt:lpstr>
      <vt:lpstr>Data Frames: Slicing</vt:lpstr>
      <vt:lpstr>Data Frames: Slicing</vt:lpstr>
      <vt:lpstr>Data Frames: Selecting rows</vt:lpstr>
      <vt:lpstr>Data Frames: method loc</vt:lpstr>
      <vt:lpstr>Data Frames: method iloc</vt:lpstr>
      <vt:lpstr>Data Frames: method iloc (summary)</vt:lpstr>
      <vt:lpstr>Data Frames: Sorting</vt:lpstr>
      <vt:lpstr>Data Frames: Sorting</vt:lpstr>
      <vt:lpstr>Missing Values</vt:lpstr>
      <vt:lpstr>Missing Values</vt:lpstr>
      <vt:lpstr>Missing Values</vt:lpstr>
      <vt:lpstr>Aggregation Functions in Pandas</vt:lpstr>
      <vt:lpstr>Aggregation Functions in Pandas</vt:lpstr>
      <vt:lpstr>Basic Descriptive Statistics</vt:lpstr>
      <vt:lpstr>Task to do</vt:lpstr>
      <vt:lpstr>PowerPoint Presentation</vt:lpstr>
      <vt:lpstr>PowerPoint Presentation</vt:lpstr>
      <vt:lpstr>PowerPoint Presentation</vt:lpstr>
      <vt:lpstr>PowerPoint Presentation</vt:lpstr>
      <vt:lpstr>Handling Missing value </vt:lpstr>
      <vt:lpstr>Converting a money column to numbers</vt:lpstr>
      <vt:lpstr>Converting boolean to 0/1</vt:lpstr>
      <vt:lpstr>Converting multiple column data types at once</vt:lpstr>
      <vt:lpstr>Defining the data type of each column when reading a CSV file</vt:lpstr>
      <vt:lpstr>Creating a custom function to convert data to numbers</vt:lpstr>
      <vt:lpstr>Difference between astype() and to_numeric() </vt:lpstr>
      <vt:lpstr>Graphics to explore the data</vt:lpstr>
      <vt:lpstr>Graphics</vt:lpstr>
      <vt:lpstr>Basic statistical Analysis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Analysis</dc:title>
  <dc:creator>Oleinik, Katia</dc:creator>
  <cp:lastModifiedBy>Saurabh Tembhurne</cp:lastModifiedBy>
  <cp:revision>130</cp:revision>
  <dcterms:created xsi:type="dcterms:W3CDTF">2017-08-29T17:00:17Z</dcterms:created>
  <dcterms:modified xsi:type="dcterms:W3CDTF">2024-02-19T04:49:58Z</dcterms:modified>
</cp:coreProperties>
</file>